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4" r:id="rId2"/>
    <p:sldId id="305" r:id="rId3"/>
    <p:sldId id="298" r:id="rId4"/>
    <p:sldId id="283" r:id="rId5"/>
    <p:sldId id="301" r:id="rId6"/>
    <p:sldId id="304" r:id="rId7"/>
    <p:sldId id="302" r:id="rId8"/>
    <p:sldId id="286" r:id="rId9"/>
    <p:sldId id="288" r:id="rId10"/>
    <p:sldId id="295" r:id="rId11"/>
    <p:sldId id="296" r:id="rId12"/>
    <p:sldId id="289" r:id="rId13"/>
    <p:sldId id="299" r:id="rId14"/>
    <p:sldId id="303" r:id="rId15"/>
    <p:sldId id="297" r:id="rId16"/>
  </p:sldIdLst>
  <p:sldSz cx="9144000" cy="6858000" type="letter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ari, Stephanie" initials="AS" lastIdx="2" clrIdx="0">
    <p:extLst>
      <p:ext uri="{19B8F6BF-5375-455C-9EA6-DF929625EA0E}">
        <p15:presenceInfo xmlns:p15="http://schemas.microsoft.com/office/powerpoint/2012/main" userId="S-1-5-21-66081788-462978661-1268862865-269645" providerId="AD"/>
      </p:ext>
    </p:extLst>
  </p:cmAuthor>
  <p:cmAuthor id="2" name="Sullivan, Erin" initials="SE" lastIdx="1" clrIdx="1">
    <p:extLst>
      <p:ext uri="{19B8F6BF-5375-455C-9EA6-DF929625EA0E}">
        <p15:presenceInfo xmlns:p15="http://schemas.microsoft.com/office/powerpoint/2012/main" userId="S-1-5-21-66081788-462978661-1268862865-6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00FF"/>
    <a:srgbClr val="FFFF00"/>
    <a:srgbClr val="7EB585"/>
    <a:srgbClr val="368556"/>
    <a:srgbClr val="3A8456"/>
    <a:srgbClr val="005C3D"/>
    <a:srgbClr val="3B8562"/>
    <a:srgbClr val="7FB99D"/>
    <a:srgbClr val="3B8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4828" autoAdjust="0"/>
  </p:normalViewPr>
  <p:slideViewPr>
    <p:cSldViewPr snapToGrid="0" snapToObjects="1">
      <p:cViewPr varScale="1">
        <p:scale>
          <a:sx n="99" d="100"/>
          <a:sy n="99" d="100"/>
        </p:scale>
        <p:origin x="21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BF1FDB-E987-4479-9E72-13131C70101B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07A493-503F-4559-8223-AE6B90DA7EF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0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C249E1-AE3F-43B3-A70B-7884C40D79BF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036EEB-8501-4437-AB55-1BB664CFE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6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797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54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65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4525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9728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49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39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735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42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50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7017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152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160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36EEB-8501-4437-AB55-1BB664CFEA5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2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EE_green template_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3BB5E5-D87C-4585-85EA-C04A79C5D968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6A60AF-F63C-449C-96A3-F950CB94D523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4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ED54A6-D420-48F6-A1C7-C1E79EB7DBB1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FEBF74-5265-4809-B4F6-0962245600B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5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8562"/>
              </a:buClr>
              <a:buFont typeface="Wingdings" charset="2"/>
              <a:buChar char="§"/>
              <a:defRPr/>
            </a:lvl1pPr>
            <a:lvl2pPr>
              <a:buClr>
                <a:srgbClr val="3B8562"/>
              </a:buClr>
              <a:buFont typeface="Wingdings" charset="2"/>
              <a:buChar char="§"/>
              <a:defRPr/>
            </a:lvl2pPr>
            <a:lvl3pPr>
              <a:buClr>
                <a:srgbClr val="3B8562"/>
              </a:buClr>
              <a:buFont typeface="Wingdings" charset="2"/>
              <a:buChar char="§"/>
              <a:defRPr/>
            </a:lvl3pPr>
            <a:lvl4pPr>
              <a:buClr>
                <a:srgbClr val="3B8562"/>
              </a:buClr>
              <a:buFont typeface="Wingdings" charset="2"/>
              <a:buChar char="§"/>
              <a:defRPr/>
            </a:lvl4pPr>
            <a:lvl5pPr>
              <a:buClr>
                <a:srgbClr val="3B8562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7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4DAE28-ABF9-400B-8C6D-306B35C44F46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177014-4DBE-4403-B2AF-0A59802E251D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7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C33242-1475-4346-A15F-1967454DA9DC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FF0BAF-819E-436B-8D24-D496F14E73C8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AFF6E5-6566-4669-BC3C-121637ED1588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1C2FE9-33BC-4347-973C-58B56F900798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8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188A66-DDAC-4DEF-BA74-9861E87B787A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64111D-1152-49DE-87F4-FF9E6BDA3FFD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1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945616-C978-48EF-803C-50CE2AF83576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EC6B38-246A-48E0-9687-611397D9540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836BA9-04DF-4054-9D3F-B86D8C05D615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89B448-4398-432E-8BD6-93C9F5A1D2C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0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F67B5D-9CD1-44D7-AAA4-8B5FCCEA6309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72DA7C-589B-4B57-A240-2CE697177DA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2514600" y="0"/>
            <a:ext cx="3733800" cy="228600"/>
          </a:xfrm>
          <a:prstGeom prst="rect">
            <a:avLst/>
          </a:prstGeom>
          <a:solidFill>
            <a:srgbClr val="3685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0"/>
            <a:ext cx="2895600" cy="228600"/>
          </a:xfrm>
          <a:prstGeom prst="rect">
            <a:avLst/>
          </a:prstGeom>
          <a:solidFill>
            <a:srgbClr val="005C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  </a:t>
            </a:r>
          </a:p>
        </p:txBody>
      </p:sp>
      <p:sp>
        <p:nvSpPr>
          <p:cNvPr id="1030" name="Rectangle 11"/>
          <p:cNvSpPr>
            <a:spLocks noChangeArrowheads="1"/>
          </p:cNvSpPr>
          <p:nvPr userDrawn="1"/>
        </p:nvSpPr>
        <p:spPr bwMode="auto">
          <a:xfrm>
            <a:off x="6019800" y="0"/>
            <a:ext cx="3124200" cy="228600"/>
          </a:xfrm>
          <a:prstGeom prst="rect">
            <a:avLst/>
          </a:prstGeom>
          <a:solidFill>
            <a:srgbClr val="7EB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509A6D1-05C5-44D7-9062-0996F19F199E}" type="slidenum">
              <a:rPr lang="en-US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+mn-lt"/>
              <a:cs typeface="+mn-cs"/>
            </a:endParaRPr>
          </a:p>
        </p:txBody>
      </p:sp>
      <p:pic>
        <p:nvPicPr>
          <p:cNvPr id="1032" name="Picture 12" descr="Canada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400800"/>
            <a:ext cx="12954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5" descr="nrcan_fip_e_2c_5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34150"/>
            <a:ext cx="25908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3B8562"/>
          </a:solidFill>
          <a:latin typeface="Myriad Pro"/>
          <a:ea typeface="Myriad Pro"/>
          <a:cs typeface="Myriad Pro"/>
        </a:defRPr>
      </a:lvl1pPr>
      <a:lvl2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B8562"/>
          </a:solidFill>
          <a:latin typeface="Myriad Pro"/>
          <a:ea typeface="Myriad Pro"/>
          <a:cs typeface="Myriad Pro"/>
        </a:defRPr>
      </a:lvl2pPr>
      <a:lvl3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B8562"/>
          </a:solidFill>
          <a:latin typeface="Myriad Pro"/>
          <a:ea typeface="Myriad Pro"/>
          <a:cs typeface="Myriad Pro"/>
        </a:defRPr>
      </a:lvl3pPr>
      <a:lvl4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B8562"/>
          </a:solidFill>
          <a:latin typeface="Myriad Pro"/>
          <a:ea typeface="Myriad Pro"/>
          <a:cs typeface="Myriad Pro"/>
        </a:defRPr>
      </a:lvl4pPr>
      <a:lvl5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B8562"/>
          </a:solidFill>
          <a:latin typeface="Myriad Pro"/>
          <a:ea typeface="Myriad Pro"/>
          <a:cs typeface="Myriad Pro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3B8562"/>
          </a:solidFill>
          <a:latin typeface="Myriad Pro"/>
          <a:ea typeface="Myriad Pro"/>
          <a:cs typeface="Myriad Pro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3B8562"/>
          </a:solidFill>
          <a:latin typeface="Myriad Pro"/>
          <a:ea typeface="Myriad Pro"/>
          <a:cs typeface="Myriad Pro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3B8562"/>
          </a:solidFill>
          <a:latin typeface="Myriad Pro"/>
          <a:ea typeface="Myriad Pro"/>
          <a:cs typeface="Myriad Pro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3B8562"/>
          </a:solidFill>
          <a:latin typeface="Myriad Pro"/>
          <a:ea typeface="Myriad Pro"/>
          <a:cs typeface="Myriad Pro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3B8562"/>
        </a:buClr>
        <a:buFont typeface="Wingdings" pitchFamily="2" charset="2"/>
        <a:buChar char="§"/>
        <a:defRPr sz="3200" kern="1200">
          <a:solidFill>
            <a:schemeClr val="tx1"/>
          </a:solidFill>
          <a:latin typeface="Myriad Pro"/>
          <a:ea typeface="Myriad Pro"/>
          <a:cs typeface="Myriad Pro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3B8562"/>
        </a:buClr>
        <a:buFont typeface="Wingdings" pitchFamily="2" charset="2"/>
        <a:buChar char="§"/>
        <a:defRPr sz="2800" kern="1200">
          <a:solidFill>
            <a:schemeClr val="tx1"/>
          </a:solidFill>
          <a:latin typeface="Myriad Pro"/>
          <a:ea typeface="Myriad Pro"/>
          <a:cs typeface="Myriad Pro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3B8562"/>
        </a:buClr>
        <a:buFont typeface="Wingdings" pitchFamily="2" charset="2"/>
        <a:buChar char="§"/>
        <a:defRPr sz="2400" kern="1200">
          <a:solidFill>
            <a:schemeClr val="tx1"/>
          </a:solidFill>
          <a:latin typeface="Myriad Pro"/>
          <a:ea typeface="Myriad Pro"/>
          <a:cs typeface="Myriad Pro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3B8562"/>
        </a:buClr>
        <a:buFont typeface="Wingdings" pitchFamily="2" charset="2"/>
        <a:buChar char="§"/>
        <a:defRPr sz="2000" kern="1200">
          <a:solidFill>
            <a:schemeClr val="tx1"/>
          </a:solidFill>
          <a:latin typeface="Myriad Pro"/>
          <a:ea typeface="Myriad Pro"/>
          <a:cs typeface="Myriad Pro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3B8562"/>
        </a:buClr>
        <a:buFont typeface="Wingdings" pitchFamily="2" charset="2"/>
        <a:buChar char="§"/>
        <a:defRPr sz="2000" kern="1200">
          <a:solidFill>
            <a:schemeClr val="tx1"/>
          </a:solidFill>
          <a:latin typeface="Myriad Pro"/>
          <a:ea typeface="Myriad Pro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24.xml"/><Relationship Id="rId7" Type="http://schemas.openxmlformats.org/officeDocument/2006/relationships/image" Target="../media/image7.jp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28.xml"/><Relationship Id="rId7" Type="http://schemas.openxmlformats.org/officeDocument/2006/relationships/image" Target="../media/image9.jp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9.xml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NERGYSTAR_CDN" TargetMode="External"/><Relationship Id="rId3" Type="http://schemas.openxmlformats.org/officeDocument/2006/relationships/tags" Target="../tags/tag35.xml"/><Relationship Id="rId7" Type="http://schemas.openxmlformats.org/officeDocument/2006/relationships/hyperlink" Target="https://twitter.com/ENERGYSTAR_CAN" TargetMode="External"/><Relationship Id="rId12" Type="http://schemas.openxmlformats.org/officeDocument/2006/relationships/image" Target="../media/image1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10" Type="http://schemas.openxmlformats.org/officeDocument/2006/relationships/hyperlink" Target="https://www.facebook.com/ENERGYSTARCan/" TargetMode="External"/><Relationship Id="rId4" Type="http://schemas.openxmlformats.org/officeDocument/2006/relationships/tags" Target="../tags/tag36.xml"/><Relationship Id="rId9" Type="http://schemas.openxmlformats.org/officeDocument/2006/relationships/hyperlink" Target="https://www.facebook.com/ENERGYSTARCanad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mailto:diana.charest2@canada.ca" TargetMode="Externa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mailto:erin.sullivan@canada.ca" TargetMode="External"/><Relationship Id="rId5" Type="http://schemas.openxmlformats.org/officeDocument/2006/relationships/hyperlink" Target="mailto:stephanie.ansari@canada.ca" TargetMode="Externa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1596" y="2130425"/>
            <a:ext cx="8900808" cy="1470025"/>
          </a:xfrm>
        </p:spPr>
        <p:txBody>
          <a:bodyPr/>
          <a:lstStyle/>
          <a:p>
            <a:r>
              <a:rPr lang="en-CA" dirty="0" smtClean="0"/>
              <a:t>ENERGY STAR Canada</a:t>
            </a:r>
            <a:br>
              <a:rPr lang="en-CA" dirty="0" smtClean="0"/>
            </a:br>
            <a:r>
              <a:rPr lang="fr-FR" dirty="0"/>
              <a:t>Changements </a:t>
            </a:r>
            <a:r>
              <a:rPr lang="fr-FR" dirty="0" smtClean="0"/>
              <a:t>apportés à </a:t>
            </a:r>
            <a:r>
              <a:rPr lang="fr-FR" dirty="0"/>
              <a:t>la fenestration </a:t>
            </a:r>
            <a:r>
              <a:rPr lang="fr-FR" dirty="0" smtClean="0"/>
              <a:t>en </a:t>
            </a:r>
            <a:r>
              <a:rPr lang="fr-FR" dirty="0"/>
              <a:t>2020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773444"/>
            <a:ext cx="6400800" cy="2543976"/>
          </a:xfrm>
        </p:spPr>
        <p:txBody>
          <a:bodyPr/>
          <a:lstStyle/>
          <a:p>
            <a:r>
              <a:rPr lang="fr-CA" sz="2000" dirty="0" smtClean="0"/>
              <a:t>Stephanie Ansari</a:t>
            </a:r>
          </a:p>
          <a:p>
            <a:r>
              <a:rPr lang="fr-CA" sz="2000" dirty="0" smtClean="0"/>
              <a:t>ENERGY STAR, Ressources naturelles Canada</a:t>
            </a:r>
          </a:p>
          <a:p>
            <a:r>
              <a:rPr lang="fr-CA" sz="2000" dirty="0" smtClean="0"/>
              <a:t>Le 20 novembre 2019</a:t>
            </a:r>
          </a:p>
        </p:txBody>
      </p:sp>
    </p:spTree>
    <p:extLst>
      <p:ext uri="{BB962C8B-B14F-4D97-AF65-F5344CB8AC3E}">
        <p14:creationId xmlns:p14="http://schemas.microsoft.com/office/powerpoint/2010/main" val="9526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1" y="343004"/>
            <a:ext cx="4940894" cy="1390545"/>
          </a:xfrm>
        </p:spPr>
        <p:txBody>
          <a:bodyPr/>
          <a:lstStyle/>
          <a:p>
            <a:r>
              <a:rPr lang="fr-FR" sz="3200" dirty="0"/>
              <a:t>Le modèle de la carte </a:t>
            </a:r>
            <a:r>
              <a:rPr lang="fr-FR" sz="3200" dirty="0" smtClean="0"/>
              <a:t>Canada–États-Unis </a:t>
            </a:r>
            <a:r>
              <a:rPr lang="fr-FR" sz="3200" dirty="0"/>
              <a:t>continue </a:t>
            </a:r>
            <a:r>
              <a:rPr lang="fr-FR" sz="3200" dirty="0" smtClean="0"/>
              <a:t>d’être </a:t>
            </a:r>
            <a:r>
              <a:rPr lang="fr-FR" sz="3200" dirty="0"/>
              <a:t>utilisé.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35" y="343004"/>
            <a:ext cx="2721189" cy="6017079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16195" y="2183303"/>
            <a:ext cx="4777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B8562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Myriad Pro"/>
              </a:rPr>
              <a:t>Il est toujours possible d’utiliser des modèles indiquant la  certification pour l’ensemble du </a:t>
            </a:r>
            <a:r>
              <a:rPr lang="fr-FR" sz="2400" dirty="0" smtClean="0">
                <a:latin typeface="Myriad Pro"/>
              </a:rPr>
              <a:t>Canada</a:t>
            </a:r>
            <a:r>
              <a:rPr lang="en-CA" sz="2800" dirty="0" smtClean="0">
                <a:latin typeface="Myriad Pro"/>
              </a:rPr>
              <a:t>.</a:t>
            </a:r>
            <a:endParaRPr lang="en-CA" sz="28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223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14657" y="485345"/>
            <a:ext cx="9296400" cy="1143000"/>
          </a:xfrm>
        </p:spPr>
        <p:txBody>
          <a:bodyPr/>
          <a:lstStyle/>
          <a:p>
            <a:pPr algn="ctr"/>
            <a:r>
              <a:rPr lang="fr-CA" sz="2800" dirty="0" smtClean="0"/>
              <a:t>Élimination progressive des modèles indiquant la certification au Canada seulement dans les 3 zones</a:t>
            </a:r>
            <a:endParaRPr lang="fr-CA" sz="2800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29724" y="1628345"/>
            <a:ext cx="8332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B8562"/>
              </a:buClr>
              <a:buFont typeface="Wingdings" panose="05000000000000000000" pitchFamily="2" charset="2"/>
              <a:buChar char="§"/>
            </a:pPr>
            <a:r>
              <a:rPr lang="fr-CA" sz="2800" dirty="0" smtClean="0">
                <a:latin typeface="Myriad Pro"/>
              </a:rPr>
              <a:t>Les modèles actuels indiquant la certification au Canada seulement pour les 3 zones climatiques peuvent être utilisés jusqu’à la fin de 2020.</a:t>
            </a:r>
            <a:endParaRPr lang="fr-CA" sz="2800" dirty="0">
              <a:latin typeface="Myriad Pro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7" y="3813995"/>
            <a:ext cx="4029786" cy="13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89" y="3220515"/>
            <a:ext cx="3795730" cy="25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45143" y="249399"/>
            <a:ext cx="9006938" cy="1143000"/>
          </a:xfrm>
        </p:spPr>
        <p:txBody>
          <a:bodyPr/>
          <a:lstStyle/>
          <a:p>
            <a:pPr algn="ctr"/>
            <a:r>
              <a:rPr lang="fr-CA" sz="2800" dirty="0" smtClean="0"/>
              <a:t>Nouveaux formats d’étiquettes pour les produits vendus au Canada seulement</a:t>
            </a:r>
            <a:endParaRPr lang="fr-CA" sz="28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3" y="1392399"/>
            <a:ext cx="2752458" cy="5245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90" y="1925709"/>
            <a:ext cx="2900258" cy="3865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57" y="2815394"/>
            <a:ext cx="2882037" cy="29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7469" y="224650"/>
            <a:ext cx="7618576" cy="904890"/>
          </a:xfrm>
        </p:spPr>
        <p:txBody>
          <a:bodyPr/>
          <a:lstStyle/>
          <a:p>
            <a:r>
              <a:rPr lang="fr-CA" sz="3200" dirty="0" smtClean="0"/>
              <a:t>Fiche d’information ENERGY STAR</a:t>
            </a:r>
            <a:endParaRPr lang="fr-CA" sz="3200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76924" y="1225038"/>
            <a:ext cx="4281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B8562"/>
              </a:buClr>
              <a:buFont typeface="Wingdings" panose="05000000000000000000" pitchFamily="2" charset="2"/>
              <a:buChar char="§"/>
            </a:pPr>
            <a:r>
              <a:rPr lang="fr-CA" sz="2400" dirty="0" smtClean="0">
                <a:latin typeface="Myriad Pro"/>
              </a:rPr>
              <a:t>La fiche d’information ENERGY STAR pour la fenestration ne sera probablement pas renouvelée pour 2020.</a:t>
            </a:r>
            <a:endParaRPr lang="fr-CA" sz="2400" dirty="0">
              <a:latin typeface="Myriad Pro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58367" y="1152371"/>
            <a:ext cx="3893424" cy="50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Médias sociaux</a:t>
            </a:r>
            <a:endParaRPr lang="fr-CA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2706147" y="1938211"/>
            <a:ext cx="4629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 smtClean="0">
                <a:hlinkClick r:id="rId7"/>
              </a:rPr>
              <a:t>@</a:t>
            </a:r>
            <a:r>
              <a:rPr lang="en-CA" sz="2400" u="sng" dirty="0">
                <a:hlinkClick r:id="rId7"/>
              </a:rPr>
              <a:t>ENERGYSTAR_CAN</a:t>
            </a:r>
            <a:r>
              <a:rPr lang="en-CA" sz="2400" dirty="0"/>
              <a:t> (E)       </a:t>
            </a:r>
            <a:endParaRPr lang="en-CA" sz="2400" dirty="0" smtClean="0"/>
          </a:p>
          <a:p>
            <a:r>
              <a:rPr lang="en-CA" sz="2400" u="sng" dirty="0">
                <a:hlinkClick r:id="rId8"/>
              </a:rPr>
              <a:t>@ENERGYSTAR_CDN</a:t>
            </a:r>
            <a:r>
              <a:rPr lang="en-CA" sz="2400" dirty="0"/>
              <a:t> (F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/>
            </a:r>
            <a:br>
              <a:rPr lang="en-CA" sz="2400" dirty="0" smtClean="0"/>
            </a:br>
            <a:endParaRPr lang="en-CA" sz="2400" dirty="0"/>
          </a:p>
          <a:p>
            <a:endParaRPr lang="en-CA" sz="2400" dirty="0"/>
          </a:p>
          <a:p>
            <a:r>
              <a:rPr lang="en-CA" sz="2400" u="sng" dirty="0" smtClean="0">
                <a:hlinkClick r:id="rId9"/>
              </a:rPr>
              <a:t>@</a:t>
            </a:r>
            <a:r>
              <a:rPr lang="en-CA" sz="2400" u="sng" dirty="0" err="1">
                <a:hlinkClick r:id="rId9"/>
              </a:rPr>
              <a:t>ENERGYSTARCanada</a:t>
            </a:r>
            <a:r>
              <a:rPr lang="en-CA" sz="2400" dirty="0"/>
              <a:t> (E)  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u="sng" dirty="0">
                <a:hlinkClick r:id="rId10"/>
              </a:rPr>
              <a:t>@</a:t>
            </a:r>
            <a:r>
              <a:rPr lang="en-CA" sz="2400" u="sng" dirty="0" err="1">
                <a:hlinkClick r:id="rId10"/>
              </a:rPr>
              <a:t>ENERGYSTARCan</a:t>
            </a:r>
            <a:r>
              <a:rPr lang="en-CA" sz="2400" dirty="0"/>
              <a:t> (F)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9" y="3411302"/>
            <a:ext cx="1204565" cy="1204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9" y="1812254"/>
            <a:ext cx="1127142" cy="12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316054"/>
            <a:ext cx="8404789" cy="4904114"/>
          </a:xfrm>
        </p:spPr>
        <p:txBody>
          <a:bodyPr/>
          <a:lstStyle/>
          <a:p>
            <a:pPr marL="0" indent="0">
              <a:buNone/>
            </a:pPr>
            <a:r>
              <a:rPr lang="fr-CA" sz="2400" dirty="0" smtClean="0"/>
              <a:t>Des questions? Des commentaires?</a:t>
            </a:r>
          </a:p>
          <a:p>
            <a:pPr marL="0" indent="0">
              <a:spcBef>
                <a:spcPts val="0"/>
              </a:spcBef>
              <a:buNone/>
            </a:pPr>
            <a:endParaRPr lang="fr-CA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CA" sz="2000" dirty="0" smtClean="0"/>
              <a:t>Stephanie Ansari, gestionnaire de compte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2000" dirty="0" smtClean="0"/>
              <a:t>613-992-4535 </a:t>
            </a:r>
            <a:r>
              <a:rPr lang="fr-CA" sz="2000" dirty="0" smtClean="0">
                <a:hlinkClick r:id="rId5"/>
              </a:rPr>
              <a:t>stephanie.ansari@canada.ca</a:t>
            </a:r>
            <a:endParaRPr lang="fr-CA" sz="2000" dirty="0" smtClean="0"/>
          </a:p>
          <a:p>
            <a:pPr marL="0" indent="0">
              <a:spcBef>
                <a:spcPts val="0"/>
              </a:spcBef>
              <a:buNone/>
            </a:pPr>
            <a:endParaRPr lang="fr-CA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CA" sz="2000" dirty="0" smtClean="0"/>
              <a:t>Erin Sullivan, gestionnaire de compte principale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2000" dirty="0" smtClean="0"/>
              <a:t>613-947-1219 </a:t>
            </a:r>
            <a:r>
              <a:rPr lang="fr-CA" sz="2000" dirty="0" smtClean="0">
                <a:hlinkClick r:id="rId6"/>
              </a:rPr>
              <a:t>erin.sullivan@canada.ca</a:t>
            </a:r>
            <a:r>
              <a:rPr lang="fr-CA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fr-CA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CA" sz="2000" dirty="0" smtClean="0"/>
              <a:t>Diana Charest, ingénieure de normes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2000" dirty="0" smtClean="0"/>
              <a:t>613-947-1238 </a:t>
            </a:r>
            <a:r>
              <a:rPr lang="fr-CA" sz="2000" dirty="0" smtClean="0">
                <a:hlinkClick r:id="rId7"/>
              </a:rPr>
              <a:t>diana.charest2@canada.ca</a:t>
            </a:r>
            <a:r>
              <a:rPr lang="fr-CA" sz="2000" dirty="0" smtClean="0"/>
              <a:t>  </a:t>
            </a:r>
          </a:p>
          <a:p>
            <a:pPr marL="0" indent="0">
              <a:buNone/>
            </a:pPr>
            <a:endParaRPr lang="fr-CA" sz="2400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55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Sujets d’aujourd’hui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6"/>
            <a:ext cx="8229600" cy="4525963"/>
          </a:xfrm>
        </p:spPr>
        <p:txBody>
          <a:bodyPr/>
          <a:lstStyle/>
          <a:p>
            <a:r>
              <a:rPr lang="en-CA" sz="2800" dirty="0" smtClean="0"/>
              <a:t>État du programme de Fenestration </a:t>
            </a:r>
          </a:p>
          <a:p>
            <a:r>
              <a:rPr lang="en-CA" sz="2800" dirty="0" smtClean="0"/>
              <a:t>Spécification de Fenestration V5.0</a:t>
            </a:r>
          </a:p>
          <a:p>
            <a:r>
              <a:rPr lang="en-CA" sz="2800" dirty="0" smtClean="0"/>
              <a:t>Crit</a:t>
            </a:r>
            <a:r>
              <a:rPr lang="en-CA" dirty="0" smtClean="0"/>
              <a:t>è</a:t>
            </a:r>
            <a:r>
              <a:rPr lang="en-CA" sz="2800" dirty="0" smtClean="0"/>
              <a:t>res les plus efficaces pour 2020</a:t>
            </a:r>
          </a:p>
          <a:p>
            <a:r>
              <a:rPr lang="en-CA" sz="2800" dirty="0" smtClean="0"/>
              <a:t>Étiquetage</a:t>
            </a:r>
          </a:p>
          <a:p>
            <a:r>
              <a:rPr lang="en-CA" sz="2800" dirty="0" smtClean="0"/>
              <a:t>Questions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556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4009" y="274638"/>
            <a:ext cx="8764621" cy="1143000"/>
          </a:xfrm>
        </p:spPr>
        <p:txBody>
          <a:bodyPr/>
          <a:lstStyle/>
          <a:p>
            <a:r>
              <a:rPr lang="fr-CA" sz="2800" dirty="0" smtClean="0"/>
              <a:t>Situation actuelle du programme de fenestration ENERGY STAR Canada</a:t>
            </a:r>
            <a:endParaRPr lang="fr-CA" sz="2800" dirty="0">
              <a:solidFill>
                <a:srgbClr val="0099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8501541"/>
              </p:ext>
            </p:extLst>
          </p:nvPr>
        </p:nvGraphicFramePr>
        <p:xfrm>
          <a:off x="1251284" y="2058851"/>
          <a:ext cx="6866279" cy="371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900"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Catégorie/Type</a:t>
                      </a:r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Novembre</a:t>
                      </a:r>
                      <a:r>
                        <a:rPr lang="fr-CA" baseline="0" noProof="0" dirty="0" smtClean="0"/>
                        <a:t> </a:t>
                      </a:r>
                      <a:r>
                        <a:rPr lang="fr-CA" noProof="0" dirty="0" smtClean="0"/>
                        <a:t>2019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00"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Fabricants</a:t>
                      </a:r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noProof="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384</a:t>
                      </a:r>
                      <a:endParaRPr lang="fr-CA" sz="1800" noProof="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900">
                <a:tc>
                  <a:txBody>
                    <a:bodyPr/>
                    <a:lstStyle/>
                    <a:p>
                      <a:pPr algn="l"/>
                      <a:r>
                        <a:rPr lang="fr-CA" sz="1800" noProof="0" dirty="0" smtClean="0"/>
                        <a:t>	Fenêtres</a:t>
                      </a:r>
                      <a:endParaRPr lang="fr-CA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1,493,382</a:t>
                      </a:r>
                      <a:endParaRPr lang="fr-CA" noProof="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900">
                <a:tc>
                  <a:txBody>
                    <a:bodyPr/>
                    <a:lstStyle/>
                    <a:p>
                      <a:pPr algn="l"/>
                      <a:r>
                        <a:rPr lang="fr-CA" sz="1800" noProof="0" dirty="0" smtClean="0"/>
                        <a:t>	Portes</a:t>
                      </a:r>
                      <a:r>
                        <a:rPr lang="fr-CA" sz="1800" baseline="0" noProof="0" dirty="0" smtClean="0"/>
                        <a:t> à charnière, fenêtres latérales, impostes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5,460,372</a:t>
                      </a:r>
                      <a:endParaRPr lang="fr-CA" noProof="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00">
                <a:tc>
                  <a:txBody>
                    <a:bodyPr/>
                    <a:lstStyle/>
                    <a:p>
                      <a:pPr algn="l"/>
                      <a:r>
                        <a:rPr lang="fr-CA" sz="1800" noProof="0" dirty="0" smtClean="0"/>
                        <a:t>	Portes coulissantes</a:t>
                      </a:r>
                      <a:endParaRPr lang="fr-CA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9,1008</a:t>
                      </a:r>
                      <a:endParaRPr lang="fr-CA" noProof="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900">
                <a:tc>
                  <a:txBody>
                    <a:bodyPr/>
                    <a:lstStyle/>
                    <a:p>
                      <a:pPr algn="l"/>
                      <a:r>
                        <a:rPr lang="fr-CA" sz="1800" noProof="0" dirty="0" smtClean="0"/>
                        <a:t>	Puits de lumière</a:t>
                      </a:r>
                      <a:endParaRPr lang="fr-CA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110</a:t>
                      </a:r>
                      <a:endParaRPr lang="fr-CA" noProof="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900"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Modèles de fenêtres Les plus écoénergétiques</a:t>
                      </a:r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1,143,84</a:t>
                      </a:r>
                      <a:endParaRPr lang="fr-CA" noProof="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0435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7821" y="357070"/>
            <a:ext cx="9066179" cy="540878"/>
          </a:xfrm>
        </p:spPr>
        <p:txBody>
          <a:bodyPr/>
          <a:lstStyle/>
          <a:p>
            <a:r>
              <a:rPr lang="fr-FR" sz="2400" dirty="0" smtClean="0"/>
              <a:t>Nouvelles spécifications sur la version 5.0 de la fenestration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986432"/>
            <a:ext cx="8229600" cy="5465643"/>
          </a:xfrm>
        </p:spPr>
        <p:txBody>
          <a:bodyPr/>
          <a:lstStyle/>
          <a:p>
            <a:r>
              <a:rPr lang="fr-CA" sz="1800" dirty="0" smtClean="0"/>
              <a:t>En vigueur à compter du 1</a:t>
            </a:r>
            <a:r>
              <a:rPr lang="fr-CA" sz="1800" baseline="30000" dirty="0" smtClean="0"/>
              <a:t>er</a:t>
            </a:r>
            <a:r>
              <a:rPr lang="fr-CA" sz="1800" dirty="0" smtClean="0"/>
              <a:t> janvier 2020</a:t>
            </a:r>
          </a:p>
          <a:p>
            <a:r>
              <a:rPr lang="fr-CA" sz="1800" dirty="0" smtClean="0"/>
              <a:t>Elles remplacent les spécifications actuelles de la version 4.0</a:t>
            </a:r>
          </a:p>
          <a:p>
            <a:r>
              <a:rPr lang="fr-CA" sz="1800" dirty="0" smtClean="0"/>
              <a:t>Un seul critère pour l’ensemble du Canada — aucune zone</a:t>
            </a:r>
          </a:p>
          <a:p>
            <a:r>
              <a:rPr lang="fr-CA" sz="1800" dirty="0" smtClean="0"/>
              <a:t>Aucun RE minimal sur la voie de conformité au facteur U</a:t>
            </a:r>
          </a:p>
          <a:p>
            <a:r>
              <a:rPr lang="fr-CA" sz="1800" dirty="0" smtClean="0"/>
              <a:t>Fuite d’air maximale de 1,5 L/s/m</a:t>
            </a:r>
            <a:r>
              <a:rPr lang="fr-CA" sz="1800" baseline="30000" dirty="0" smtClean="0"/>
              <a:t>2 </a:t>
            </a:r>
            <a:r>
              <a:rPr lang="fr-CA" sz="1800" dirty="0" smtClean="0"/>
              <a:t>(pour l’infiltration et l’exfiltration)</a:t>
            </a:r>
            <a:endParaRPr lang="fr-CA" sz="1800" baseline="30000" dirty="0" smtClean="0"/>
          </a:p>
          <a:p>
            <a:pPr marL="0" indent="0">
              <a:buNone/>
            </a:pPr>
            <a:r>
              <a:rPr lang="fr-CA" sz="2400" dirty="0" smtClean="0"/>
              <a:t> </a:t>
            </a:r>
          </a:p>
          <a:p>
            <a:pPr marL="0" indent="0">
              <a:buNone/>
            </a:pPr>
            <a:endParaRPr lang="fr-CA" sz="2400" dirty="0" smtClean="0"/>
          </a:p>
          <a:p>
            <a:pPr marL="0" indent="0">
              <a:buNone/>
            </a:pPr>
            <a:endParaRPr lang="fr-CA" sz="2400" dirty="0" smtClean="0"/>
          </a:p>
          <a:p>
            <a:pPr marL="0" indent="0">
              <a:buNone/>
            </a:pPr>
            <a:endParaRPr lang="fr-CA" sz="2400" dirty="0" smtClean="0"/>
          </a:p>
          <a:p>
            <a:endParaRPr lang="fr-CA" sz="2400" dirty="0" smtClean="0"/>
          </a:p>
          <a:p>
            <a:pPr marL="0" indent="0">
              <a:buNone/>
            </a:pPr>
            <a:endParaRPr lang="fr-CA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9652282"/>
              </p:ext>
            </p:extLst>
          </p:nvPr>
        </p:nvGraphicFramePr>
        <p:xfrm>
          <a:off x="888758" y="2858340"/>
          <a:ext cx="7614309" cy="3234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930">
                  <a:extLst>
                    <a:ext uri="{9D8B030D-6E8A-4147-A177-3AD203B41FA5}">
                      <a16:colId xmlns:a16="http://schemas.microsoft.com/office/drawing/2014/main" val="1746934257"/>
                    </a:ext>
                  </a:extLst>
                </a:gridCol>
                <a:gridCol w="2260000">
                  <a:extLst>
                    <a:ext uri="{9D8B030D-6E8A-4147-A177-3AD203B41FA5}">
                      <a16:colId xmlns:a16="http://schemas.microsoft.com/office/drawing/2014/main" val="3683539050"/>
                    </a:ext>
                  </a:extLst>
                </a:gridCol>
                <a:gridCol w="699349">
                  <a:extLst>
                    <a:ext uri="{9D8B030D-6E8A-4147-A177-3AD203B41FA5}">
                      <a16:colId xmlns:a16="http://schemas.microsoft.com/office/drawing/2014/main" val="3848963359"/>
                    </a:ext>
                  </a:extLst>
                </a:gridCol>
                <a:gridCol w="2152030">
                  <a:extLst>
                    <a:ext uri="{9D8B030D-6E8A-4147-A177-3AD203B41FA5}">
                      <a16:colId xmlns:a16="http://schemas.microsoft.com/office/drawing/2014/main" val="3004347119"/>
                    </a:ext>
                  </a:extLst>
                </a:gridCol>
              </a:tblGrid>
              <a:tr h="1327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Produit</a:t>
                      </a:r>
                      <a:endParaRPr lang="fr-C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Facteur U maximal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W/m</a:t>
                      </a:r>
                      <a:r>
                        <a:rPr lang="fr-CA" sz="2000" baseline="30000" noProof="0" dirty="0" smtClean="0">
                          <a:effectLst/>
                        </a:rPr>
                        <a:t>2</a:t>
                      </a:r>
                      <a:r>
                        <a:rPr lang="fr-CA" sz="2000" noProof="0" dirty="0" smtClean="0">
                          <a:effectLst/>
                        </a:rPr>
                        <a:t> (Btu/h∙pi</a:t>
                      </a:r>
                      <a:r>
                        <a:rPr lang="fr-CA" sz="2000" baseline="30000" noProof="0" dirty="0" smtClean="0">
                          <a:effectLst/>
                        </a:rPr>
                        <a:t>2◦</a:t>
                      </a:r>
                      <a:r>
                        <a:rPr lang="fr-CA" sz="2000" noProof="0" dirty="0" smtClean="0">
                          <a:effectLst/>
                        </a:rPr>
                        <a:t>F)</a:t>
                      </a:r>
                      <a:endParaRPr lang="fr-C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effectLst/>
                        </a:rPr>
                        <a:t>OU</a:t>
                      </a:r>
                      <a:endParaRPr lang="fr-CA" sz="2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Rendement énergétique minimal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(sans unité)</a:t>
                      </a:r>
                      <a:endParaRPr lang="fr-C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68276"/>
                  </a:ext>
                </a:extLst>
              </a:tr>
              <a:tr h="933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Fenêtres et portes</a:t>
                      </a:r>
                      <a:endParaRPr lang="fr-C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effectLst/>
                        </a:rPr>
                        <a:t>1,22 (0,21)</a:t>
                      </a:r>
                      <a:endParaRPr lang="fr-CA" sz="2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effectLst/>
                        </a:rPr>
                        <a:t>34</a:t>
                      </a:r>
                      <a:endParaRPr lang="fr-CA" sz="2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4445052"/>
                  </a:ext>
                </a:extLst>
              </a:tr>
              <a:tr h="974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Puits de lumière</a:t>
                      </a:r>
                      <a:endParaRPr lang="fr-C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effectLst/>
                          <a:latin typeface="+mn-lt"/>
                          <a:ea typeface="+mn-ea"/>
                        </a:rPr>
                        <a:t>2,29</a:t>
                      </a:r>
                      <a:r>
                        <a:rPr lang="fr-CA" sz="2800" baseline="0" noProof="0" dirty="0" smtClean="0">
                          <a:effectLst/>
                          <a:latin typeface="+mn-lt"/>
                          <a:ea typeface="+mn-ea"/>
                        </a:rPr>
                        <a:t> (0,40)</a:t>
                      </a:r>
                      <a:endParaRPr lang="fr-CA" sz="2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effectLst/>
                        </a:rPr>
                        <a:t>S.O.</a:t>
                      </a:r>
                      <a:endParaRPr lang="fr-CA" sz="2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1543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5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1112" y="377243"/>
            <a:ext cx="9144000" cy="1279550"/>
          </a:xfrm>
        </p:spPr>
        <p:txBody>
          <a:bodyPr/>
          <a:lstStyle/>
          <a:p>
            <a:r>
              <a:rPr lang="fr-CA" sz="2800" dirty="0" smtClean="0"/>
              <a:t>Nouvelles spécifications sur la version 5.0 de la fenestration</a:t>
            </a:r>
            <a:r>
              <a:rPr lang="fr-CA" sz="3200" dirty="0" smtClean="0"/>
              <a:t/>
            </a:r>
            <a:br>
              <a:rPr lang="fr-CA" sz="3200" dirty="0" smtClean="0"/>
            </a:br>
            <a:r>
              <a:rPr lang="fr-CA" sz="1600" dirty="0" smtClean="0"/>
              <a:t>Statistiques sur les fenêtres et les portes recueillis depuis le 11 novembre 2019</a:t>
            </a:r>
            <a:endParaRPr lang="fr-CA" sz="1600" dirty="0"/>
          </a:p>
        </p:txBody>
      </p:sp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-362799" y="1899183"/>
            <a:ext cx="285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latin typeface="Myriad Pro"/>
              </a:rPr>
              <a:t>Fenêtres </a:t>
            </a:r>
            <a:endParaRPr lang="fr-CA" b="1" dirty="0">
              <a:latin typeface="Myriad Pro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-362800" y="4307914"/>
            <a:ext cx="285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latin typeface="Myriad Pro"/>
              </a:rPr>
              <a:t>Portes</a:t>
            </a:r>
            <a:endParaRPr lang="fr-CA" b="1" dirty="0">
              <a:latin typeface="Myriad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235" y="2344315"/>
            <a:ext cx="3755050" cy="1744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35" y="4797855"/>
            <a:ext cx="3635792" cy="14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sz="3200" dirty="0"/>
              <a:t>Nouvelle Spécification de la Fenestration</a:t>
            </a: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/>
              <a:t>Statistiques de </a:t>
            </a:r>
            <a:r>
              <a:rPr lang="en-CA" sz="2000" dirty="0" smtClean="0"/>
              <a:t>Fenêtres </a:t>
            </a:r>
            <a:r>
              <a:rPr lang="en-CA" sz="2000" dirty="0"/>
              <a:t>(November 11, 2019)</a:t>
            </a:r>
            <a:endParaRPr lang="en-CA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97048"/>
              </p:ext>
            </p:extLst>
          </p:nvPr>
        </p:nvGraphicFramePr>
        <p:xfrm>
          <a:off x="507731" y="1799919"/>
          <a:ext cx="8270508" cy="3493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143">
                  <a:extLst>
                    <a:ext uri="{9D8B030D-6E8A-4147-A177-3AD203B41FA5}">
                      <a16:colId xmlns:a16="http://schemas.microsoft.com/office/drawing/2014/main" val="3824405062"/>
                    </a:ext>
                  </a:extLst>
                </a:gridCol>
                <a:gridCol w="3445876">
                  <a:extLst>
                    <a:ext uri="{9D8B030D-6E8A-4147-A177-3AD203B41FA5}">
                      <a16:colId xmlns:a16="http://schemas.microsoft.com/office/drawing/2014/main" val="3273023038"/>
                    </a:ext>
                  </a:extLst>
                </a:gridCol>
                <a:gridCol w="994224">
                  <a:extLst>
                    <a:ext uri="{9D8B030D-6E8A-4147-A177-3AD203B41FA5}">
                      <a16:colId xmlns:a16="http://schemas.microsoft.com/office/drawing/2014/main" val="1898195061"/>
                    </a:ext>
                  </a:extLst>
                </a:gridCol>
                <a:gridCol w="872828">
                  <a:extLst>
                    <a:ext uri="{9D8B030D-6E8A-4147-A177-3AD203B41FA5}">
                      <a16:colId xmlns:a16="http://schemas.microsoft.com/office/drawing/2014/main" val="2462009684"/>
                    </a:ext>
                  </a:extLst>
                </a:gridCol>
                <a:gridCol w="1108160">
                  <a:extLst>
                    <a:ext uri="{9D8B030D-6E8A-4147-A177-3AD203B41FA5}">
                      <a16:colId xmlns:a16="http://schemas.microsoft.com/office/drawing/2014/main" val="2070899598"/>
                    </a:ext>
                  </a:extLst>
                </a:gridCol>
                <a:gridCol w="1154277">
                  <a:extLst>
                    <a:ext uri="{9D8B030D-6E8A-4147-A177-3AD203B41FA5}">
                      <a16:colId xmlns:a16="http://schemas.microsoft.com/office/drawing/2014/main" val="2808678634"/>
                    </a:ext>
                  </a:extLst>
                </a:gridCol>
              </a:tblGrid>
              <a:tr h="442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Style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Style 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ES 2015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ES_2020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Différence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% Restant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751446"/>
                  </a:ext>
                </a:extLst>
              </a:tr>
              <a:tr h="2261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AWNS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À auvent (simple)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154,513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20,050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(134,463)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13.0%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410686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CASD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À battants (double)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3,187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397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(2,790)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12.5%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094466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CASS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À battants (simple)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252,298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24,735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(227,563)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9.8%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4737208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DHU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À guillotines doubles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51,757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10,765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(40,992)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20.8%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513477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DSL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Coulissante double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24,105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6,363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(17,742)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26.4%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005953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FAW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À auvent fixe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 203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115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  (88)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56.7%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844451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FCA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À battants fixes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32,223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9,693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(22,530)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30.1%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61987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FIX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Fixe (panoramique)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859,482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256,408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(603,074)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29.8%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6730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HOP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À soufflet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 137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82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  (55)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59.9%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863486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SHU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À guillotine simple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38,019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3,767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(34,252)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9.9%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953266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SSL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Coulissante simple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31,531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4,199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(27,332)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13.3%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502459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TRA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Fenêtre d'imposte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23,816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1,301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(22,515)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5.5%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052304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TTU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À double mouvement (oscillo-battante)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         </a:t>
                      </a:r>
                      <a:r>
                        <a:rPr lang="en-CA" sz="1100">
                          <a:effectLst/>
                        </a:rPr>
                        <a:t>22,111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9,864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(12,247)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44.6%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249281"/>
                  </a:ext>
                </a:extLst>
              </a:tr>
              <a:tr h="21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Total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1,493,382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347,739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(1,145,643)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23.3%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34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3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1756" y="424148"/>
            <a:ext cx="8691612" cy="1143000"/>
          </a:xfrm>
        </p:spPr>
        <p:txBody>
          <a:bodyPr/>
          <a:lstStyle/>
          <a:p>
            <a:r>
              <a:rPr lang="en-CA" sz="3200" dirty="0" smtClean="0"/>
              <a:t>Nouvelle Spécification</a:t>
            </a:r>
            <a:r>
              <a:rPr lang="en-CA" sz="3200" dirty="0"/>
              <a:t> </a:t>
            </a:r>
            <a:r>
              <a:rPr lang="en-CA" sz="3200" dirty="0" smtClean="0"/>
              <a:t>de la Fenestration</a:t>
            </a:r>
            <a:r>
              <a:rPr lang="en-CA" dirty="0"/>
              <a:t/>
            </a:r>
            <a:br>
              <a:rPr lang="en-CA" dirty="0"/>
            </a:br>
            <a:r>
              <a:rPr lang="en-CA" sz="2000" dirty="0" smtClean="0"/>
              <a:t>Statistiques de portes </a:t>
            </a:r>
            <a:r>
              <a:rPr lang="en-CA" sz="2000" dirty="0"/>
              <a:t>(</a:t>
            </a:r>
            <a:r>
              <a:rPr lang="en-CA" sz="2000" dirty="0" smtClean="0"/>
              <a:t>November </a:t>
            </a:r>
            <a:r>
              <a:rPr lang="en-CA" sz="2000" dirty="0"/>
              <a:t>11, </a:t>
            </a:r>
            <a:r>
              <a:rPr lang="en-CA" sz="2000" dirty="0" smtClean="0"/>
              <a:t>2019)</a:t>
            </a:r>
            <a:endParaRPr lang="en-CA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78091"/>
              </p:ext>
            </p:extLst>
          </p:nvPr>
        </p:nvGraphicFramePr>
        <p:xfrm>
          <a:off x="353729" y="2156054"/>
          <a:ext cx="8540014" cy="2791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664">
                  <a:extLst>
                    <a:ext uri="{9D8B030D-6E8A-4147-A177-3AD203B41FA5}">
                      <a16:colId xmlns:a16="http://schemas.microsoft.com/office/drawing/2014/main" val="245886571"/>
                    </a:ext>
                  </a:extLst>
                </a:gridCol>
                <a:gridCol w="3935998">
                  <a:extLst>
                    <a:ext uri="{9D8B030D-6E8A-4147-A177-3AD203B41FA5}">
                      <a16:colId xmlns:a16="http://schemas.microsoft.com/office/drawing/2014/main" val="227104502"/>
                    </a:ext>
                  </a:extLst>
                </a:gridCol>
                <a:gridCol w="903344">
                  <a:extLst>
                    <a:ext uri="{9D8B030D-6E8A-4147-A177-3AD203B41FA5}">
                      <a16:colId xmlns:a16="http://schemas.microsoft.com/office/drawing/2014/main" val="3499249287"/>
                    </a:ext>
                  </a:extLst>
                </a:gridCol>
                <a:gridCol w="903344">
                  <a:extLst>
                    <a:ext uri="{9D8B030D-6E8A-4147-A177-3AD203B41FA5}">
                      <a16:colId xmlns:a16="http://schemas.microsoft.com/office/drawing/2014/main" val="935495989"/>
                    </a:ext>
                  </a:extLst>
                </a:gridCol>
                <a:gridCol w="1006457">
                  <a:extLst>
                    <a:ext uri="{9D8B030D-6E8A-4147-A177-3AD203B41FA5}">
                      <a16:colId xmlns:a16="http://schemas.microsoft.com/office/drawing/2014/main" val="504332023"/>
                    </a:ext>
                  </a:extLst>
                </a:gridCol>
                <a:gridCol w="1048207">
                  <a:extLst>
                    <a:ext uri="{9D8B030D-6E8A-4147-A177-3AD203B41FA5}">
                      <a16:colId xmlns:a16="http://schemas.microsoft.com/office/drawing/2014/main" val="1509744743"/>
                    </a:ext>
                  </a:extLst>
                </a:gridCol>
              </a:tblGrid>
              <a:tr h="4365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Style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Style3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ES 2015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ES_2020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Différence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% Restant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250705132"/>
                  </a:ext>
                </a:extLst>
              </a:tr>
              <a:tr h="2234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DADLTT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Double action- À double battant (oscillo-battante)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                 </a:t>
                      </a:r>
                      <a:r>
                        <a:rPr lang="en-CA" sz="1100">
                          <a:effectLst/>
                        </a:rPr>
                        <a:t>56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   31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  (25)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55.4%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2982524092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DASLTT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Double action- À simple battant (oscillo-battante)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               </a:t>
                      </a:r>
                      <a:r>
                        <a:rPr lang="en-CA" sz="1100">
                          <a:effectLst/>
                        </a:rPr>
                        <a:t>115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   45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  (70)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39.1%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3046128436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HDL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À charnière - À double battant (XX ou OX)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         </a:t>
                      </a:r>
                      <a:r>
                        <a:rPr lang="en-CA" sz="1100">
                          <a:effectLst/>
                        </a:rPr>
                        <a:t>30,524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1,086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(29,438)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3.6%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4148509991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HF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À charnière (pliante)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 122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   10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(112)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8.2%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3035468288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HSL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À charnière - À simple battant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   </a:t>
                      </a:r>
                      <a:r>
                        <a:rPr lang="en-CA" sz="1100">
                          <a:effectLst/>
                        </a:rPr>
                        <a:t>3,043,236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977,720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(2,065,516)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32.1%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4116938406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SGD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Porte de verre coulissante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91,008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10,577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(80,431)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11.6%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927726202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Panneau latéral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1,455,748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551,144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(904,604)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37.9%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2880324986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SLF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Panneau latéral (fixe)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905,439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307,667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(597,772)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34.0%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2175205928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SLO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Panneau latéral (ouvrant)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1,282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        3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(1,279)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0.2%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669525140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TRA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Fenêtre d'imposte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23,850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   3,652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     (20,198)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15.3%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2684391262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Total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5,551,380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 1,851,935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 (3,699,445)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33.4%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7" marR="65837" marT="0" marB="0" anchor="b"/>
                </a:tc>
                <a:extLst>
                  <a:ext uri="{0D108BD9-81ED-4DB2-BD59-A6C34878D82A}">
                    <a16:rowId xmlns:a16="http://schemas.microsoft.com/office/drawing/2014/main" val="185317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0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2505" y="378785"/>
            <a:ext cx="9144000" cy="667893"/>
          </a:xfrm>
        </p:spPr>
        <p:txBody>
          <a:bodyPr/>
          <a:lstStyle/>
          <a:p>
            <a:r>
              <a:rPr lang="fr-CA" sz="2600" dirty="0" smtClean="0"/>
              <a:t>Nouveaux critères pour la fenestration Les plus écoénergétiques 2020</a:t>
            </a:r>
            <a:endParaRPr lang="fr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1600" y="1247304"/>
            <a:ext cx="8585200" cy="5465643"/>
          </a:xfrm>
        </p:spPr>
        <p:txBody>
          <a:bodyPr/>
          <a:lstStyle/>
          <a:p>
            <a:r>
              <a:rPr lang="fr-FR" sz="2000" dirty="0"/>
              <a:t>En vigueur à compter du 1</a:t>
            </a:r>
            <a:r>
              <a:rPr lang="fr-FR" sz="2000" baseline="30000" dirty="0"/>
              <a:t>er</a:t>
            </a:r>
            <a:r>
              <a:rPr lang="fr-FR" sz="2000" dirty="0"/>
              <a:t> janvier </a:t>
            </a:r>
            <a:r>
              <a:rPr lang="fr-FR" sz="2000" dirty="0" smtClean="0"/>
              <a:t>202</a:t>
            </a:r>
            <a:r>
              <a:rPr lang="en-CA" sz="2000" dirty="0" smtClean="0"/>
              <a:t>0</a:t>
            </a:r>
          </a:p>
          <a:p>
            <a:r>
              <a:rPr lang="fr-FR" sz="2000" dirty="0"/>
              <a:t>Le produit doit satisfaire aux spécifications de la </a:t>
            </a:r>
            <a:r>
              <a:rPr lang="fr-FR" sz="2000" dirty="0" smtClean="0"/>
              <a:t>version 5.0 </a:t>
            </a:r>
            <a:r>
              <a:rPr lang="fr-FR" sz="2000" dirty="0"/>
              <a:t>de fenestration </a:t>
            </a:r>
            <a:endParaRPr lang="en-CA" sz="2000" dirty="0" smtClean="0"/>
          </a:p>
          <a:p>
            <a:r>
              <a:rPr lang="fr-CA" sz="2000" dirty="0"/>
              <a:t>Aucun RE minimal sur la voie de conformité au facteur </a:t>
            </a:r>
            <a:r>
              <a:rPr lang="fr-CA" sz="2000" dirty="0" smtClean="0"/>
              <a:t>U</a:t>
            </a:r>
            <a:endParaRPr lang="en-CA" sz="2000" dirty="0" smtClean="0"/>
          </a:p>
          <a:p>
            <a:r>
              <a:rPr lang="fr-FR" sz="2000" b="1" dirty="0" smtClean="0">
                <a:solidFill>
                  <a:srgbClr val="C00000"/>
                </a:solidFill>
              </a:rPr>
              <a:t>Ils comprendront des </a:t>
            </a:r>
            <a:r>
              <a:rPr lang="fr-FR" sz="2000" b="1" dirty="0">
                <a:solidFill>
                  <a:srgbClr val="C00000"/>
                </a:solidFill>
              </a:rPr>
              <a:t>portes coulissantes en </a:t>
            </a:r>
            <a:r>
              <a:rPr lang="fr-FR" sz="2000" b="1" dirty="0" smtClean="0">
                <a:solidFill>
                  <a:srgbClr val="C00000"/>
                </a:solidFill>
              </a:rPr>
              <a:t>verre.</a:t>
            </a:r>
            <a:r>
              <a:rPr lang="en-CA" sz="2400" b="1" dirty="0" smtClean="0"/>
              <a:t> 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  <a:p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2354302"/>
              </p:ext>
            </p:extLst>
          </p:nvPr>
        </p:nvGraphicFramePr>
        <p:xfrm>
          <a:off x="1234761" y="3391700"/>
          <a:ext cx="7059487" cy="261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552">
                  <a:extLst>
                    <a:ext uri="{9D8B030D-6E8A-4147-A177-3AD203B41FA5}">
                      <a16:colId xmlns:a16="http://schemas.microsoft.com/office/drawing/2014/main" val="1746934257"/>
                    </a:ext>
                  </a:extLst>
                </a:gridCol>
                <a:gridCol w="2095324">
                  <a:extLst>
                    <a:ext uri="{9D8B030D-6E8A-4147-A177-3AD203B41FA5}">
                      <a16:colId xmlns:a16="http://schemas.microsoft.com/office/drawing/2014/main" val="3683539050"/>
                    </a:ext>
                  </a:extLst>
                </a:gridCol>
                <a:gridCol w="648390">
                  <a:extLst>
                    <a:ext uri="{9D8B030D-6E8A-4147-A177-3AD203B41FA5}">
                      <a16:colId xmlns:a16="http://schemas.microsoft.com/office/drawing/2014/main" val="3848963359"/>
                    </a:ext>
                  </a:extLst>
                </a:gridCol>
                <a:gridCol w="1995221">
                  <a:extLst>
                    <a:ext uri="{9D8B030D-6E8A-4147-A177-3AD203B41FA5}">
                      <a16:colId xmlns:a16="http://schemas.microsoft.com/office/drawing/2014/main" val="3004347119"/>
                    </a:ext>
                  </a:extLst>
                </a:gridCol>
              </a:tblGrid>
              <a:tr h="1319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Produit</a:t>
                      </a:r>
                      <a:endParaRPr lang="fr-C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Facteur U maximal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W/m</a:t>
                      </a:r>
                      <a:r>
                        <a:rPr lang="fr-CA" sz="2000" baseline="30000" noProof="0" dirty="0" smtClean="0">
                          <a:effectLst/>
                        </a:rPr>
                        <a:t>2</a:t>
                      </a:r>
                      <a:r>
                        <a:rPr lang="fr-CA" sz="2000" noProof="0" dirty="0" smtClean="0">
                          <a:effectLst/>
                        </a:rPr>
                        <a:t> (Btu/h∙pi</a:t>
                      </a:r>
                      <a:r>
                        <a:rPr lang="fr-CA" sz="2000" baseline="30000" noProof="0" dirty="0" smtClean="0">
                          <a:effectLst/>
                        </a:rPr>
                        <a:t>2◦</a:t>
                      </a:r>
                      <a:r>
                        <a:rPr lang="fr-CA" sz="2000" noProof="0" dirty="0" smtClean="0">
                          <a:effectLst/>
                        </a:rPr>
                        <a:t>F)</a:t>
                      </a:r>
                      <a:endParaRPr lang="fr-C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effectLst/>
                        </a:rPr>
                        <a:t>OU</a:t>
                      </a:r>
                      <a:endParaRPr lang="fr-CA" sz="2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Rendement énergétique minimal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(sans unité)</a:t>
                      </a:r>
                      <a:endParaRPr lang="fr-C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68276"/>
                  </a:ext>
                </a:extLst>
              </a:tr>
              <a:tr h="683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Fenêtres</a:t>
                      </a:r>
                      <a:endParaRPr lang="fr-C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effectLst/>
                        </a:rPr>
                        <a:t>1,05 (0,18)</a:t>
                      </a:r>
                      <a:endParaRPr lang="fr-CA" sz="2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effectLst/>
                          <a:latin typeface="+mn-lt"/>
                          <a:ea typeface="+mn-ea"/>
                        </a:rPr>
                        <a:t>40</a:t>
                      </a:r>
                      <a:endParaRPr lang="fr-CA" sz="2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337453"/>
                  </a:ext>
                </a:extLst>
              </a:tr>
              <a:tr h="601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000" noProof="0" dirty="0" smtClean="0">
                          <a:effectLst/>
                        </a:rPr>
                        <a:t>Portes coulissantes en verre</a:t>
                      </a:r>
                      <a:endParaRPr lang="fr-C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effectLst/>
                        </a:rPr>
                        <a:t>1,05 (0,18)</a:t>
                      </a:r>
                      <a:endParaRPr lang="fr-CA" sz="2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800" noProof="0" dirty="0" smtClean="0">
                          <a:effectLst/>
                        </a:rPr>
                        <a:t>40</a:t>
                      </a:r>
                      <a:endParaRPr lang="fr-CA" sz="2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2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fr-CA" dirty="0" smtClean="0"/>
              <a:t>Changements apportés à l’étiquetage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1414923"/>
            <a:ext cx="8934449" cy="4914808"/>
          </a:xfrm>
        </p:spPr>
        <p:txBody>
          <a:bodyPr/>
          <a:lstStyle/>
          <a:p>
            <a:r>
              <a:rPr lang="fr-CA" sz="2000" dirty="0" smtClean="0"/>
              <a:t>Lignes directrices révisées pour 2020</a:t>
            </a:r>
          </a:p>
          <a:p>
            <a:r>
              <a:rPr lang="fr-CA" sz="2000" dirty="0" smtClean="0"/>
              <a:t>La plupart des formats d’étiquette actuels ne seront plus valides</a:t>
            </a:r>
          </a:p>
          <a:p>
            <a:pPr lvl="1"/>
            <a:r>
              <a:rPr lang="fr-CA" sz="2000" dirty="0" smtClean="0"/>
              <a:t>Le modèle d’étiquette actuel avec une carte Canada–États-Unis indiquant la certification dans l’ensemble du Canada peut toujours être utilisé.</a:t>
            </a:r>
          </a:p>
          <a:p>
            <a:pPr lvl="1"/>
            <a:r>
              <a:rPr lang="fr-CA" sz="2000" dirty="0" smtClean="0"/>
              <a:t>Les modèles d’étiquettes actuels indiquant la certification au Canada seulement pour les trois zones climatiques peuvent être utilisés jusqu’à la fin de 2020.</a:t>
            </a:r>
          </a:p>
          <a:p>
            <a:r>
              <a:rPr lang="fr-CA" sz="2000" dirty="0" smtClean="0"/>
              <a:t>Les nouveaux formats d’étiquette pour les produits seront vendus seulement au Canada.</a:t>
            </a:r>
          </a:p>
          <a:p>
            <a:r>
              <a:rPr lang="fr-CA" sz="2000" dirty="0" smtClean="0"/>
              <a:t>Les fabricants peuvent commencer à étiqueter la version 5.0 le 1</a:t>
            </a:r>
            <a:r>
              <a:rPr lang="fr-CA" sz="2000" baseline="30000" dirty="0" smtClean="0"/>
              <a:t>er</a:t>
            </a:r>
            <a:r>
              <a:rPr lang="fr-CA" sz="2000" dirty="0" smtClean="0"/>
              <a:t> décembre 2019. L’étiquetage en vertu des spécifications de la version 4.0 doit prendre fin d’ici le 31 janvier 2020.</a:t>
            </a:r>
          </a:p>
          <a:p>
            <a:endParaRPr lang="fr-CA" sz="2800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91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792</Words>
  <Application>Microsoft Office PowerPoint</Application>
  <PresentationFormat>Letter Paper (8.5x11 in)</PresentationFormat>
  <Paragraphs>277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Myriad Pro</vt:lpstr>
      <vt:lpstr>Times New Roman</vt:lpstr>
      <vt:lpstr>Wingdings</vt:lpstr>
      <vt:lpstr>Office Theme</vt:lpstr>
      <vt:lpstr>ENERGY STAR Canada Changements apportés à la fenestration en 2020</vt:lpstr>
      <vt:lpstr>Sujets d’aujourd’hui</vt:lpstr>
      <vt:lpstr>Situation actuelle du programme de fenestration ENERGY STAR Canada</vt:lpstr>
      <vt:lpstr>Nouvelles spécifications sur la version 5.0 de la fenestration</vt:lpstr>
      <vt:lpstr>Nouvelles spécifications sur la version 5.0 de la fenestration Statistiques sur les fenêtres et les portes recueillis depuis le 11 novembre 2019</vt:lpstr>
      <vt:lpstr>Nouvelle Spécification de la Fenestration Statistiques de Fenêtres (November 11, 2019)</vt:lpstr>
      <vt:lpstr>Nouvelle Spécification de la Fenestration Statistiques de portes (November 11, 2019)</vt:lpstr>
      <vt:lpstr>Nouveaux critères pour la fenestration Les plus écoénergétiques 2020</vt:lpstr>
      <vt:lpstr>Changements apportés à l’étiquetage</vt:lpstr>
      <vt:lpstr>Le modèle de la carte Canada–États-Unis continue d’être utilisé.</vt:lpstr>
      <vt:lpstr>Élimination progressive des modèles indiquant la certification au Canada seulement dans les 3 zones</vt:lpstr>
      <vt:lpstr>Nouveaux formats d’étiquettes pour les produits vendus au Canada seulement</vt:lpstr>
      <vt:lpstr>Fiche d’information ENERGY STAR</vt:lpstr>
      <vt:lpstr>Médias sociaux</vt:lpstr>
      <vt:lpstr>Merci</vt:lpstr>
    </vt:vector>
  </TitlesOfParts>
  <Company>NRCAN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Allard User</dc:creator>
  <cp:lastModifiedBy>Ansari, Stephanie</cp:lastModifiedBy>
  <cp:revision>349</cp:revision>
  <cp:lastPrinted>2018-06-01T17:53:11Z</cp:lastPrinted>
  <dcterms:created xsi:type="dcterms:W3CDTF">2014-03-06T20:33:51Z</dcterms:created>
  <dcterms:modified xsi:type="dcterms:W3CDTF">2019-12-06T12:33:39Z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